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82"/>
    <a:srgbClr val="D4E4E2"/>
    <a:srgbClr val="629892"/>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05" d="100"/>
          <a:sy n="105" d="100"/>
        </p:scale>
        <p:origin x="708"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21201-1166-43D5-873B-38653CD95E02}" type="datetimeFigureOut">
              <a:rPr lang="is-IS" smtClean="0"/>
              <a:t>18.5.2023</a:t>
            </a:fld>
            <a:endParaRPr lang="is-I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F89FF-10DF-4658-BCE6-AFFCA032BA51}" type="slidenum">
              <a:rPr lang="is-IS" smtClean="0"/>
              <a:t>‹#›</a:t>
            </a:fld>
            <a:endParaRPr lang="is-IS"/>
          </a:p>
        </p:txBody>
      </p:sp>
    </p:spTree>
    <p:extLst>
      <p:ext uri="{BB962C8B-B14F-4D97-AF65-F5344CB8AC3E}">
        <p14:creationId xmlns:p14="http://schemas.microsoft.com/office/powerpoint/2010/main" val="823959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r>
              <a:rPr lang="en-US" sz="1200" b="1" kern="1200" dirty="0">
                <a:solidFill>
                  <a:schemeClr val="tx1"/>
                </a:solidFill>
                <a:latin typeface="+mn-lt"/>
                <a:ea typeface="+mn-ea"/>
                <a:cs typeface="+mn-cs"/>
              </a:rPr>
              <a:t>Buyer Persona Template by Filestage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One of the most important skills in advertising and media is to put yourself into the shoes of your target group. A great way to change perspective is to create buyer personas.</a:t>
            </a:r>
          </a:p>
          <a:p>
            <a:endParaRPr lang="en-US" sz="1200" b="0" kern="1200" dirty="0">
              <a:solidFill>
                <a:schemeClr val="tx1"/>
              </a:solidFill>
              <a:latin typeface="+mn-lt"/>
              <a:ea typeface="+mn-ea"/>
              <a:cs typeface="+mn-cs"/>
            </a:endParaRPr>
          </a:p>
          <a:p>
            <a:r>
              <a:rPr lang="en-US" sz="1200" kern="1200" dirty="0">
                <a:solidFill>
                  <a:schemeClr val="tx1"/>
                </a:solidFill>
                <a:latin typeface="+mn-lt"/>
                <a:ea typeface="+mn-ea"/>
                <a:cs typeface="+mn-cs"/>
              </a:rPr>
              <a:t>There are plenty of benefits that can come from great buyer personas. First you, and your organization, are totally clear about what your buyer needs, wants and desires. This helps to make more informed decisions.</a:t>
            </a:r>
          </a:p>
          <a:p>
            <a:r>
              <a:rPr lang="en-US" sz="1200" kern="1200" dirty="0">
                <a:solidFill>
                  <a:schemeClr val="tx1"/>
                </a:solidFill>
                <a:latin typeface="+mn-lt"/>
                <a:ea typeface="+mn-ea"/>
                <a:cs typeface="+mn-cs"/>
              </a:rPr>
              <a:t>Second your buyer personas will help you to tailor your marketing messages to your target buyer. With a thorough buyer persona, your communication strategy is sure to be more effective. Great buyer personas help you to increase your overall marketing ROI.</a:t>
            </a:r>
          </a:p>
          <a:p>
            <a:endParaRPr lang="en-US" sz="120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www.blog.filestage.io</a:t>
            </a:r>
            <a:endParaRPr lang="en-US" sz="1200" kern="1200" dirty="0">
              <a:solidFill>
                <a:schemeClr val="tx1"/>
              </a:solidFill>
              <a:latin typeface="+mn-lt"/>
              <a:ea typeface="+mn-ea"/>
              <a:cs typeface="+mn-cs"/>
            </a:endParaRPr>
          </a:p>
          <a:p>
            <a:endParaRPr lang="en-US" dirty="0"/>
          </a:p>
          <a:p>
            <a:r>
              <a:rPr lang="en-US" dirty="0"/>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Photo by Peter </a:t>
            </a:r>
            <a:r>
              <a:rPr lang="en-US" sz="1200" kern="1200" dirty="0" err="1">
                <a:solidFill>
                  <a:schemeClr val="tx1"/>
                </a:solidFill>
                <a:latin typeface="+mn-lt"/>
                <a:ea typeface="+mn-ea"/>
                <a:cs typeface="+mn-cs"/>
              </a:rPr>
              <a:t>McConnochie</a:t>
            </a:r>
            <a:r>
              <a:rPr lang="en-US" sz="1200" kern="1200" dirty="0">
                <a:solidFill>
                  <a:schemeClr val="tx1"/>
                </a:solidFill>
                <a:latin typeface="+mn-lt"/>
                <a:ea typeface="+mn-ea"/>
                <a:cs typeface="+mn-cs"/>
              </a:rPr>
              <a:t> (</a:t>
            </a:r>
            <a:r>
              <a:rPr lang="en-US" dirty="0"/>
              <a:t>https://</a:t>
            </a:r>
            <a:r>
              <a:rPr lang="en-US" dirty="0" err="1"/>
              <a:t>www.flickr.com</a:t>
            </a:r>
            <a:r>
              <a:rPr lang="en-US" dirty="0"/>
              <a:t>/photos/</a:t>
            </a:r>
            <a:r>
              <a:rPr lang="en-US" dirty="0" err="1"/>
              <a:t>dougliz</a:t>
            </a:r>
            <a:r>
              <a:rPr lang="en-US" dirty="0"/>
              <a:t>/</a:t>
            </a:r>
            <a:r>
              <a:rPr lang="en-US" sz="1200" kern="1200" dirty="0">
                <a:solidFill>
                  <a:schemeClr val="tx1"/>
                </a:solidFill>
                <a:latin typeface="+mn-lt"/>
                <a:ea typeface="+mn-ea"/>
                <a:cs typeface="+mn-cs"/>
              </a:rPr>
              <a:t>) under Creative Commons CC BY 2.0 license (https://</a:t>
            </a:r>
            <a:r>
              <a:rPr lang="en-US" sz="1200" kern="1200" dirty="0" err="1">
                <a:solidFill>
                  <a:schemeClr val="tx1"/>
                </a:solidFill>
                <a:latin typeface="+mn-lt"/>
                <a:ea typeface="+mn-ea"/>
                <a:cs typeface="+mn-cs"/>
              </a:rPr>
              <a:t>creativecommons.org</a:t>
            </a:r>
            <a:r>
              <a:rPr lang="en-US" sz="1200" kern="1200" dirty="0">
                <a:solidFill>
                  <a:schemeClr val="tx1"/>
                </a:solidFill>
                <a:latin typeface="+mn-lt"/>
                <a:ea typeface="+mn-ea"/>
                <a:cs typeface="+mn-cs"/>
              </a:rPr>
              <a:t>/licenses/by/2.0/).</a:t>
            </a:r>
            <a:endParaRPr lang="en-US" dirty="0"/>
          </a:p>
        </p:txBody>
      </p:sp>
      <p:sp>
        <p:nvSpPr>
          <p:cNvPr id="4" name="Foliennummernplatzhalter 3"/>
          <p:cNvSpPr>
            <a:spLocks noGrp="1"/>
          </p:cNvSpPr>
          <p:nvPr>
            <p:ph type="sldNum" sz="quarter" idx="10"/>
          </p:nvPr>
        </p:nvSpPr>
        <p:spPr/>
        <p:txBody>
          <a:bodyPr/>
          <a:lstStyle/>
          <a:p>
            <a:fld id="{1B42AA25-6F5C-5646-94EC-588A6540C635}" type="slidenum">
              <a:rPr lang="en-US" smtClean="0"/>
              <a:t>1</a:t>
            </a:fld>
            <a:endParaRPr lang="en-US"/>
          </a:p>
        </p:txBody>
      </p:sp>
    </p:spTree>
    <p:extLst>
      <p:ext uri="{BB962C8B-B14F-4D97-AF65-F5344CB8AC3E}">
        <p14:creationId xmlns:p14="http://schemas.microsoft.com/office/powerpoint/2010/main" val="2528771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16A861-E19D-4EDA-8A05-5C46140C140A}" type="datetimeFigureOut">
              <a:rPr lang="is-IS" smtClean="0"/>
              <a:t>18.5.2023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98838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6A861-E19D-4EDA-8A05-5C46140C140A}" type="datetimeFigureOut">
              <a:rPr lang="is-IS" smtClean="0"/>
              <a:t>18.5.2023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3569774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6A861-E19D-4EDA-8A05-5C46140C140A}" type="datetimeFigureOut">
              <a:rPr lang="is-IS" smtClean="0"/>
              <a:t>18.5.2023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15122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6A861-E19D-4EDA-8A05-5C46140C140A}" type="datetimeFigureOut">
              <a:rPr lang="is-IS" smtClean="0"/>
              <a:t>18.5.2023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346159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16A861-E19D-4EDA-8A05-5C46140C140A}" type="datetimeFigureOut">
              <a:rPr lang="is-IS" smtClean="0"/>
              <a:t>18.5.2023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375202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16A861-E19D-4EDA-8A05-5C46140C140A}" type="datetimeFigureOut">
              <a:rPr lang="is-IS" smtClean="0"/>
              <a:t>18.5.2023</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40947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16A861-E19D-4EDA-8A05-5C46140C140A}" type="datetimeFigureOut">
              <a:rPr lang="is-IS" smtClean="0"/>
              <a:t>18.5.2023</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428055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16A861-E19D-4EDA-8A05-5C46140C140A}" type="datetimeFigureOut">
              <a:rPr lang="is-IS" smtClean="0"/>
              <a:t>18.5.2023</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414927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6A861-E19D-4EDA-8A05-5C46140C140A}" type="datetimeFigureOut">
              <a:rPr lang="is-IS" smtClean="0"/>
              <a:t>18.5.2023</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113733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16A861-E19D-4EDA-8A05-5C46140C140A}" type="datetimeFigureOut">
              <a:rPr lang="is-IS" smtClean="0"/>
              <a:t>18.5.2023</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32471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16A861-E19D-4EDA-8A05-5C46140C140A}" type="datetimeFigureOut">
              <a:rPr lang="is-IS" smtClean="0"/>
              <a:t>18.5.2023</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DF4573D5-C3AE-4641-8181-712BDA1BB8DE}" type="slidenum">
              <a:rPr lang="is-IS" smtClean="0"/>
              <a:t>‹#›</a:t>
            </a:fld>
            <a:endParaRPr lang="is-IS"/>
          </a:p>
        </p:txBody>
      </p:sp>
    </p:spTree>
    <p:extLst>
      <p:ext uri="{BB962C8B-B14F-4D97-AF65-F5344CB8AC3E}">
        <p14:creationId xmlns:p14="http://schemas.microsoft.com/office/powerpoint/2010/main" val="3955420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6A861-E19D-4EDA-8A05-5C46140C140A}" type="datetimeFigureOut">
              <a:rPr lang="is-IS" smtClean="0"/>
              <a:t>18.5.2023</a:t>
            </a:fld>
            <a:endParaRPr lang="is-I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573D5-C3AE-4641-8181-712BDA1BB8DE}" type="slidenum">
              <a:rPr lang="is-IS" smtClean="0"/>
              <a:t>‹#›</a:t>
            </a:fld>
            <a:endParaRPr lang="is-IS"/>
          </a:p>
        </p:txBody>
      </p:sp>
    </p:spTree>
    <p:extLst>
      <p:ext uri="{BB962C8B-B14F-4D97-AF65-F5344CB8AC3E}">
        <p14:creationId xmlns:p14="http://schemas.microsoft.com/office/powerpoint/2010/main" val="2984569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hteck 35"/>
          <p:cNvSpPr/>
          <p:nvPr/>
        </p:nvSpPr>
        <p:spPr>
          <a:xfrm>
            <a:off x="2753156" y="2775625"/>
            <a:ext cx="6363368" cy="4082375"/>
          </a:xfrm>
          <a:prstGeom prst="rect">
            <a:avLst/>
          </a:prstGeom>
          <a:solidFill>
            <a:srgbClr val="D4E4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548282"/>
              </a:solidFill>
            </a:endParaRPr>
          </a:p>
        </p:txBody>
      </p:sp>
      <p:sp>
        <p:nvSpPr>
          <p:cNvPr id="21" name="Rechteck 20"/>
          <p:cNvSpPr/>
          <p:nvPr/>
        </p:nvSpPr>
        <p:spPr>
          <a:xfrm>
            <a:off x="3267312" y="323103"/>
            <a:ext cx="5876688" cy="523220"/>
          </a:xfrm>
          <a:prstGeom prst="rect">
            <a:avLst/>
          </a:prstGeom>
        </p:spPr>
        <p:txBody>
          <a:bodyPr wrap="square">
            <a:spAutoFit/>
          </a:bodyPr>
          <a:lstStyle/>
          <a:p>
            <a:r>
              <a:rPr lang="en-US" sz="2800" dirty="0">
                <a:solidFill>
                  <a:srgbClr val="548282"/>
                </a:solidFill>
                <a:latin typeface="Calibri Light"/>
                <a:cs typeface="Calibri Light"/>
              </a:rPr>
              <a:t>NAME</a:t>
            </a:r>
          </a:p>
        </p:txBody>
      </p:sp>
      <p:grpSp>
        <p:nvGrpSpPr>
          <p:cNvPr id="2" name="Gruppierung 1"/>
          <p:cNvGrpSpPr/>
          <p:nvPr/>
        </p:nvGrpSpPr>
        <p:grpSpPr>
          <a:xfrm>
            <a:off x="0" y="0"/>
            <a:ext cx="2780632" cy="2780632"/>
            <a:chOff x="0" y="0"/>
            <a:chExt cx="2780632" cy="2780632"/>
          </a:xfrm>
        </p:grpSpPr>
        <p:pic>
          <p:nvPicPr>
            <p:cNvPr id="5" name="Bild 4"/>
            <p:cNvPicPr>
              <a:picLocks noChangeAspect="1"/>
            </p:cNvPicPr>
            <p:nvPr/>
          </p:nvPicPr>
          <p:blipFill>
            <a:blip r:embed="rId3">
              <a:duotone>
                <a:schemeClr val="bg2">
                  <a:shade val="45000"/>
                  <a:satMod val="135000"/>
                </a:schemeClr>
                <a:prstClr val="white"/>
              </a:duotone>
            </a:blip>
            <a:stretch>
              <a:fillRect/>
            </a:stretch>
          </p:blipFill>
          <p:spPr>
            <a:xfrm>
              <a:off x="0" y="0"/>
              <a:ext cx="2780632" cy="2780632"/>
            </a:xfrm>
            <a:prstGeom prst="rect">
              <a:avLst/>
            </a:prstGeom>
            <a:ln w="19050" cap="sq" cmpd="sng">
              <a:noFill/>
              <a:miter lim="800000"/>
            </a:ln>
          </p:spPr>
        </p:pic>
        <p:sp>
          <p:nvSpPr>
            <p:cNvPr id="29" name="Rechteck 28"/>
            <p:cNvSpPr/>
            <p:nvPr/>
          </p:nvSpPr>
          <p:spPr>
            <a:xfrm>
              <a:off x="688419" y="900107"/>
              <a:ext cx="1415900" cy="954107"/>
            </a:xfrm>
            <a:prstGeom prst="rect">
              <a:avLst/>
            </a:prstGeom>
          </p:spPr>
          <p:txBody>
            <a:bodyPr wrap="none">
              <a:spAutoFit/>
            </a:bodyPr>
            <a:lstStyle/>
            <a:p>
              <a:pPr algn="ctr"/>
              <a:r>
                <a:rPr lang="en-US" sz="2800" b="1" dirty="0">
                  <a:solidFill>
                    <a:schemeClr val="tx1">
                      <a:lumMod val="65000"/>
                      <a:lumOff val="35000"/>
                    </a:schemeClr>
                  </a:solidFill>
                  <a:latin typeface="Calibri Light"/>
                  <a:cs typeface="Calibri Light"/>
                </a:rPr>
                <a:t>INSERT </a:t>
              </a:r>
            </a:p>
            <a:p>
              <a:pPr algn="ctr"/>
              <a:r>
                <a:rPr lang="en-US" sz="2800" b="1" dirty="0">
                  <a:solidFill>
                    <a:schemeClr val="tx1">
                      <a:lumMod val="65000"/>
                      <a:lumOff val="35000"/>
                    </a:schemeClr>
                  </a:solidFill>
                  <a:latin typeface="Calibri Light"/>
                  <a:cs typeface="Calibri Light"/>
                </a:rPr>
                <a:t>PICTURE</a:t>
              </a:r>
              <a:endParaRPr lang="en-US" sz="2400" b="1" dirty="0">
                <a:solidFill>
                  <a:schemeClr val="tx1">
                    <a:lumMod val="65000"/>
                    <a:lumOff val="35000"/>
                  </a:schemeClr>
                </a:solidFill>
                <a:latin typeface="Calibri Light"/>
                <a:cs typeface="Calibri Light"/>
              </a:endParaRPr>
            </a:p>
          </p:txBody>
        </p:sp>
      </p:grpSp>
      <p:sp>
        <p:nvSpPr>
          <p:cNvPr id="41" name="Rechteck 24"/>
          <p:cNvSpPr/>
          <p:nvPr/>
        </p:nvSpPr>
        <p:spPr>
          <a:xfrm>
            <a:off x="100363" y="2982290"/>
            <a:ext cx="1223413" cy="253916"/>
          </a:xfrm>
          <a:prstGeom prst="rect">
            <a:avLst/>
          </a:prstGeom>
          <a:solidFill>
            <a:srgbClr val="629892"/>
          </a:solidFill>
        </p:spPr>
        <p:txBody>
          <a:bodyPr wrap="none">
            <a:spAutoFit/>
          </a:bodyPr>
          <a:lstStyle/>
          <a:p>
            <a:pPr algn="ctr"/>
            <a:r>
              <a:rPr lang="en-US" sz="1050" b="1" dirty="0">
                <a:solidFill>
                  <a:schemeClr val="bg1"/>
                </a:solidFill>
              </a:rPr>
              <a:t>CONTOL AT WORK</a:t>
            </a:r>
            <a:endParaRPr lang="en-US" sz="2000" b="1" dirty="0">
              <a:solidFill>
                <a:schemeClr val="bg1"/>
              </a:solidFill>
            </a:endParaRPr>
          </a:p>
        </p:txBody>
      </p:sp>
      <p:sp>
        <p:nvSpPr>
          <p:cNvPr id="48" name="Rechteck 24"/>
          <p:cNvSpPr/>
          <p:nvPr/>
        </p:nvSpPr>
        <p:spPr>
          <a:xfrm>
            <a:off x="100363" y="4370090"/>
            <a:ext cx="1343638" cy="253916"/>
          </a:xfrm>
          <a:prstGeom prst="rect">
            <a:avLst/>
          </a:prstGeom>
          <a:solidFill>
            <a:srgbClr val="629892"/>
          </a:solidFill>
        </p:spPr>
        <p:txBody>
          <a:bodyPr wrap="none">
            <a:spAutoFit/>
          </a:bodyPr>
          <a:lstStyle/>
          <a:p>
            <a:pPr algn="ctr"/>
            <a:r>
              <a:rPr lang="en-US" sz="1050" b="1" dirty="0">
                <a:solidFill>
                  <a:schemeClr val="bg1"/>
                </a:solidFill>
              </a:rPr>
              <a:t>DEMANDS AT WORK</a:t>
            </a:r>
            <a:endParaRPr lang="en-US" sz="2000" b="1" dirty="0">
              <a:solidFill>
                <a:schemeClr val="bg1"/>
              </a:solidFill>
            </a:endParaRPr>
          </a:p>
        </p:txBody>
      </p:sp>
      <p:sp>
        <p:nvSpPr>
          <p:cNvPr id="49" name="TextBox 48"/>
          <p:cNvSpPr txBox="1"/>
          <p:nvPr/>
        </p:nvSpPr>
        <p:spPr>
          <a:xfrm>
            <a:off x="100363" y="4727360"/>
            <a:ext cx="2590370" cy="400110"/>
          </a:xfrm>
          <a:prstGeom prst="rect">
            <a:avLst/>
          </a:prstGeom>
          <a:noFill/>
        </p:spPr>
        <p:txBody>
          <a:bodyPr wrap="square" rtlCol="0">
            <a:spAutoFit/>
          </a:bodyPr>
          <a:lstStyle/>
          <a:p>
            <a:r>
              <a:rPr lang="is-IS" sz="1000" dirty="0"/>
              <a:t>Write text here on:: How heavy is the demand at work on this persona?</a:t>
            </a:r>
          </a:p>
        </p:txBody>
      </p:sp>
      <p:sp>
        <p:nvSpPr>
          <p:cNvPr id="50" name="Rechteck 24"/>
          <p:cNvSpPr/>
          <p:nvPr/>
        </p:nvSpPr>
        <p:spPr>
          <a:xfrm>
            <a:off x="128415" y="5633267"/>
            <a:ext cx="1287533" cy="253916"/>
          </a:xfrm>
          <a:prstGeom prst="rect">
            <a:avLst/>
          </a:prstGeom>
          <a:solidFill>
            <a:srgbClr val="629892"/>
          </a:solidFill>
        </p:spPr>
        <p:txBody>
          <a:bodyPr wrap="none">
            <a:spAutoFit/>
          </a:bodyPr>
          <a:lstStyle/>
          <a:p>
            <a:pPr algn="ctr"/>
            <a:r>
              <a:rPr lang="en-US" sz="1050" b="1" dirty="0">
                <a:solidFill>
                  <a:schemeClr val="bg1"/>
                </a:solidFill>
              </a:rPr>
              <a:t>SUPPORT AT WORK</a:t>
            </a:r>
            <a:endParaRPr lang="en-US" sz="2000" b="1" dirty="0">
              <a:solidFill>
                <a:schemeClr val="bg1"/>
              </a:solidFill>
            </a:endParaRPr>
          </a:p>
        </p:txBody>
      </p:sp>
      <p:sp>
        <p:nvSpPr>
          <p:cNvPr id="51" name="TextBox 50"/>
          <p:cNvSpPr txBox="1"/>
          <p:nvPr/>
        </p:nvSpPr>
        <p:spPr>
          <a:xfrm>
            <a:off x="100364" y="5893727"/>
            <a:ext cx="2590369" cy="707886"/>
          </a:xfrm>
          <a:prstGeom prst="rect">
            <a:avLst/>
          </a:prstGeom>
          <a:noFill/>
        </p:spPr>
        <p:txBody>
          <a:bodyPr wrap="square" rtlCol="0">
            <a:spAutoFit/>
          </a:bodyPr>
          <a:lstStyle/>
          <a:p>
            <a:r>
              <a:rPr lang="is-IS" sz="1000" dirty="0"/>
              <a:t>Write text </a:t>
            </a:r>
            <a:r>
              <a:rPr lang="is-IS" sz="1000"/>
              <a:t>here on: </a:t>
            </a:r>
            <a:r>
              <a:rPr lang="is-IS" sz="1000" dirty="0"/>
              <a:t>How much social support is there at work from other colluages, managers, help material?</a:t>
            </a:r>
          </a:p>
          <a:p>
            <a:endParaRPr lang="is-IS" sz="1000" dirty="0"/>
          </a:p>
        </p:txBody>
      </p:sp>
      <p:sp>
        <p:nvSpPr>
          <p:cNvPr id="53" name="Rechteck 24"/>
          <p:cNvSpPr/>
          <p:nvPr/>
        </p:nvSpPr>
        <p:spPr>
          <a:xfrm>
            <a:off x="2961227" y="2982290"/>
            <a:ext cx="1269899" cy="253916"/>
          </a:xfrm>
          <a:prstGeom prst="rect">
            <a:avLst/>
          </a:prstGeom>
          <a:solidFill>
            <a:srgbClr val="629892"/>
          </a:solidFill>
        </p:spPr>
        <p:txBody>
          <a:bodyPr wrap="none">
            <a:spAutoFit/>
          </a:bodyPr>
          <a:lstStyle/>
          <a:p>
            <a:pPr algn="ctr"/>
            <a:r>
              <a:rPr lang="en-US" sz="1050" b="1" dirty="0">
                <a:solidFill>
                  <a:schemeClr val="bg1"/>
                </a:solidFill>
              </a:rPr>
              <a:t>ONE DAY AT WORK</a:t>
            </a:r>
            <a:endParaRPr lang="en-US" sz="2000" b="1" dirty="0">
              <a:solidFill>
                <a:schemeClr val="bg1"/>
              </a:solidFill>
            </a:endParaRPr>
          </a:p>
        </p:txBody>
      </p:sp>
      <p:sp>
        <p:nvSpPr>
          <p:cNvPr id="58" name="Rechteck 24"/>
          <p:cNvSpPr/>
          <p:nvPr/>
        </p:nvSpPr>
        <p:spPr>
          <a:xfrm>
            <a:off x="6729587" y="911775"/>
            <a:ext cx="1821332" cy="253916"/>
          </a:xfrm>
          <a:prstGeom prst="rect">
            <a:avLst/>
          </a:prstGeom>
          <a:solidFill>
            <a:srgbClr val="629892"/>
          </a:solidFill>
        </p:spPr>
        <p:txBody>
          <a:bodyPr wrap="none">
            <a:spAutoFit/>
          </a:bodyPr>
          <a:lstStyle/>
          <a:p>
            <a:pPr algn="ctr"/>
            <a:r>
              <a:rPr lang="en-US" sz="1050" b="1" dirty="0">
                <a:solidFill>
                  <a:schemeClr val="bg1"/>
                </a:solidFill>
              </a:rPr>
              <a:t>PERSONAL CHARACTERISTICS</a:t>
            </a:r>
            <a:endParaRPr lang="en-US" sz="2000" b="1" dirty="0">
              <a:solidFill>
                <a:schemeClr val="bg1"/>
              </a:solidFill>
            </a:endParaRPr>
          </a:p>
        </p:txBody>
      </p:sp>
      <p:sp>
        <p:nvSpPr>
          <p:cNvPr id="59" name="TextBox 58"/>
          <p:cNvSpPr txBox="1"/>
          <p:nvPr/>
        </p:nvSpPr>
        <p:spPr>
          <a:xfrm>
            <a:off x="6681937" y="1251112"/>
            <a:ext cx="2274317" cy="707886"/>
          </a:xfrm>
          <a:prstGeom prst="rect">
            <a:avLst/>
          </a:prstGeom>
          <a:noFill/>
        </p:spPr>
        <p:txBody>
          <a:bodyPr wrap="square" rtlCol="0">
            <a:spAutoFit/>
          </a:bodyPr>
          <a:lstStyle/>
          <a:p>
            <a:r>
              <a:rPr lang="is-IS" sz="1000" dirty="0"/>
              <a:t>Write text here on the persona characteristics. Emphasize describing the characteristics that affect stress at work.</a:t>
            </a:r>
          </a:p>
        </p:txBody>
      </p:sp>
      <p:cxnSp>
        <p:nvCxnSpPr>
          <p:cNvPr id="8" name="Straight Connector 7"/>
          <p:cNvCxnSpPr/>
          <p:nvPr/>
        </p:nvCxnSpPr>
        <p:spPr>
          <a:xfrm>
            <a:off x="6563894" y="846323"/>
            <a:ext cx="5348" cy="608386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00363" y="3301186"/>
            <a:ext cx="2590370" cy="400110"/>
          </a:xfrm>
          <a:prstGeom prst="rect">
            <a:avLst/>
          </a:prstGeom>
          <a:noFill/>
        </p:spPr>
        <p:txBody>
          <a:bodyPr wrap="square" rtlCol="0">
            <a:spAutoFit/>
          </a:bodyPr>
          <a:lstStyle/>
          <a:p>
            <a:r>
              <a:rPr lang="is-IS" sz="1000" dirty="0"/>
              <a:t>Write text on: How much control does the Persona have on her work situation?</a:t>
            </a:r>
          </a:p>
        </p:txBody>
      </p:sp>
      <p:sp>
        <p:nvSpPr>
          <p:cNvPr id="61" name="Rechteck 26"/>
          <p:cNvSpPr/>
          <p:nvPr/>
        </p:nvSpPr>
        <p:spPr>
          <a:xfrm>
            <a:off x="2961226" y="5127467"/>
            <a:ext cx="1138453" cy="253916"/>
          </a:xfrm>
          <a:prstGeom prst="rect">
            <a:avLst/>
          </a:prstGeom>
          <a:solidFill>
            <a:srgbClr val="629892"/>
          </a:solidFill>
        </p:spPr>
        <p:txBody>
          <a:bodyPr wrap="none">
            <a:spAutoFit/>
          </a:bodyPr>
          <a:lstStyle/>
          <a:p>
            <a:pPr algn="ctr"/>
            <a:r>
              <a:rPr lang="en-US" sz="1050" b="1" dirty="0">
                <a:solidFill>
                  <a:schemeClr val="bg1"/>
                </a:solidFill>
              </a:rPr>
              <a:t>GOALS AT WORK</a:t>
            </a:r>
          </a:p>
        </p:txBody>
      </p:sp>
      <p:sp>
        <p:nvSpPr>
          <p:cNvPr id="62" name="TextBox 61"/>
          <p:cNvSpPr txBox="1"/>
          <p:nvPr/>
        </p:nvSpPr>
        <p:spPr>
          <a:xfrm>
            <a:off x="2961226" y="3323256"/>
            <a:ext cx="3608015" cy="707886"/>
          </a:xfrm>
          <a:prstGeom prst="rect">
            <a:avLst/>
          </a:prstGeom>
          <a:noFill/>
        </p:spPr>
        <p:txBody>
          <a:bodyPr wrap="square" rtlCol="0">
            <a:spAutoFit/>
          </a:bodyPr>
          <a:lstStyle/>
          <a:p>
            <a:pPr indent="-57150"/>
            <a:r>
              <a:rPr lang="is-IS" sz="1000" dirty="0"/>
              <a:t>Write text here on one day  at work. Describe the flow of the day and how the persona uses various software systems during one day. Additionally write how often the person does many things in parallel and how many interuptions there are.</a:t>
            </a:r>
          </a:p>
        </p:txBody>
      </p:sp>
      <p:sp>
        <p:nvSpPr>
          <p:cNvPr id="63" name="TextBox 62"/>
          <p:cNvSpPr txBox="1"/>
          <p:nvPr/>
        </p:nvSpPr>
        <p:spPr>
          <a:xfrm>
            <a:off x="2902760" y="5460737"/>
            <a:ext cx="3661134" cy="707886"/>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is-IS" sz="1000" dirty="0"/>
              <a:t>Write text here on the goals at work</a:t>
            </a:r>
          </a:p>
          <a:p>
            <a:pPr marL="171450" indent="-171450">
              <a:spcBef>
                <a:spcPts val="600"/>
              </a:spcBef>
              <a:buFont typeface="Arial" panose="020B0604020202020204" pitchFamily="34" charset="0"/>
              <a:buChar char="•"/>
            </a:pPr>
            <a:r>
              <a:rPr lang="is-IS" sz="1000" dirty="0"/>
              <a:t>XXX</a:t>
            </a:r>
          </a:p>
          <a:p>
            <a:pPr marL="171450" indent="-171450">
              <a:spcBef>
                <a:spcPts val="600"/>
              </a:spcBef>
              <a:buFont typeface="Arial" panose="020B0604020202020204" pitchFamily="34" charset="0"/>
              <a:buChar char="•"/>
            </a:pPr>
            <a:r>
              <a:rPr lang="is-IS" sz="1000" dirty="0"/>
              <a:t>XXX</a:t>
            </a:r>
          </a:p>
        </p:txBody>
      </p:sp>
      <p:sp>
        <p:nvSpPr>
          <p:cNvPr id="64" name="Rechteck 24"/>
          <p:cNvSpPr/>
          <p:nvPr/>
        </p:nvSpPr>
        <p:spPr>
          <a:xfrm>
            <a:off x="6758441" y="2982290"/>
            <a:ext cx="1439818" cy="253916"/>
          </a:xfrm>
          <a:prstGeom prst="rect">
            <a:avLst/>
          </a:prstGeom>
          <a:solidFill>
            <a:srgbClr val="629892"/>
          </a:solidFill>
        </p:spPr>
        <p:txBody>
          <a:bodyPr wrap="none">
            <a:spAutoFit/>
          </a:bodyPr>
          <a:lstStyle/>
          <a:p>
            <a:pPr algn="ctr"/>
            <a:r>
              <a:rPr lang="en-US" sz="1050" b="1" dirty="0">
                <a:solidFill>
                  <a:schemeClr val="bg1"/>
                </a:solidFill>
              </a:rPr>
              <a:t>WORK ENVIRONMENT</a:t>
            </a:r>
            <a:endParaRPr lang="en-US" sz="2000" b="1" dirty="0">
              <a:solidFill>
                <a:schemeClr val="bg1"/>
              </a:solidFill>
            </a:endParaRPr>
          </a:p>
        </p:txBody>
      </p:sp>
      <p:sp>
        <p:nvSpPr>
          <p:cNvPr id="65" name="TextBox 64"/>
          <p:cNvSpPr txBox="1"/>
          <p:nvPr/>
        </p:nvSpPr>
        <p:spPr>
          <a:xfrm>
            <a:off x="6681937" y="3301186"/>
            <a:ext cx="2433990" cy="3400931"/>
          </a:xfrm>
          <a:prstGeom prst="rect">
            <a:avLst/>
          </a:prstGeom>
          <a:noFill/>
        </p:spPr>
        <p:txBody>
          <a:bodyPr wrap="square" rtlCol="0">
            <a:spAutoFit/>
          </a:bodyPr>
          <a:lstStyle/>
          <a:p>
            <a:r>
              <a:rPr lang="is-IS" sz="1000" b="1" dirty="0"/>
              <a:t>Physical work environment:</a:t>
            </a:r>
          </a:p>
          <a:p>
            <a:r>
              <a:rPr lang="is-IS" sz="1000" dirty="0"/>
              <a:t>What equipment uses this persona at work? Where is the persona situated ?</a:t>
            </a:r>
          </a:p>
          <a:p>
            <a:pPr marL="171450" indent="-171450">
              <a:buFont typeface="Arial" panose="020B0604020202020204" pitchFamily="34" charset="0"/>
              <a:buChar char="•"/>
            </a:pPr>
            <a:r>
              <a:rPr lang="is-IS" sz="1000" dirty="0"/>
              <a:t>...</a:t>
            </a:r>
          </a:p>
          <a:p>
            <a:pPr marL="171450" indent="-171450">
              <a:buFont typeface="Arial" panose="020B0604020202020204" pitchFamily="34" charset="0"/>
              <a:buChar char="•"/>
            </a:pPr>
            <a:r>
              <a:rPr lang="is-IS" sz="1000" dirty="0"/>
              <a:t>...</a:t>
            </a:r>
          </a:p>
          <a:p>
            <a:pPr marL="171450" indent="-171450">
              <a:buFont typeface="Arial" panose="020B0604020202020204" pitchFamily="34" charset="0"/>
              <a:buChar char="•"/>
            </a:pPr>
            <a:r>
              <a:rPr lang="is-IS" sz="1000" dirty="0"/>
              <a:t>....</a:t>
            </a:r>
          </a:p>
          <a:p>
            <a:pPr>
              <a:spcBef>
                <a:spcPts val="600"/>
              </a:spcBef>
            </a:pPr>
            <a:r>
              <a:rPr lang="is-IS" sz="1000" b="1" dirty="0"/>
              <a:t>Organizational environment:</a:t>
            </a:r>
          </a:p>
          <a:p>
            <a:r>
              <a:rPr lang="is-IS" sz="1000" dirty="0"/>
              <a:t>Is the connection with a manager good? Does this persona have responsibilities towards other employees?</a:t>
            </a:r>
          </a:p>
          <a:p>
            <a:pPr marL="171450" indent="-171450">
              <a:buFont typeface="Arial" panose="020B0604020202020204" pitchFamily="34" charset="0"/>
              <a:buChar char="•"/>
            </a:pPr>
            <a:r>
              <a:rPr lang="is-IS" sz="1000" dirty="0"/>
              <a:t>...</a:t>
            </a:r>
          </a:p>
          <a:p>
            <a:pPr marL="171450" indent="-171450">
              <a:buFont typeface="Arial" panose="020B0604020202020204" pitchFamily="34" charset="0"/>
              <a:buChar char="•"/>
            </a:pPr>
            <a:r>
              <a:rPr lang="is-IS" sz="1000" dirty="0"/>
              <a:t>...</a:t>
            </a:r>
          </a:p>
          <a:p>
            <a:pPr marL="171450" indent="-171450">
              <a:buFont typeface="Arial" panose="020B0604020202020204" pitchFamily="34" charset="0"/>
              <a:buChar char="•"/>
            </a:pPr>
            <a:r>
              <a:rPr lang="is-IS" sz="1000" dirty="0"/>
              <a:t>....</a:t>
            </a:r>
          </a:p>
          <a:p>
            <a:pPr>
              <a:spcBef>
                <a:spcPts val="600"/>
              </a:spcBef>
            </a:pPr>
            <a:r>
              <a:rPr lang="is-IS" sz="1000" b="1" dirty="0"/>
              <a:t>Cognitive load:</a:t>
            </a:r>
          </a:p>
          <a:p>
            <a:pPr>
              <a:spcBef>
                <a:spcPts val="600"/>
              </a:spcBef>
            </a:pPr>
            <a:r>
              <a:rPr lang="is-IS" sz="1000" dirty="0"/>
              <a:t>Is there much cognitive load using the computer systems at work?</a:t>
            </a:r>
            <a:endParaRPr lang="is-IS" sz="1000" b="1" dirty="0"/>
          </a:p>
          <a:p>
            <a:pPr marL="171450" indent="-171450">
              <a:buFont typeface="Arial" panose="020B0604020202020204" pitchFamily="34" charset="0"/>
              <a:buChar char="•"/>
            </a:pPr>
            <a:r>
              <a:rPr lang="is-IS" sz="1000" dirty="0"/>
              <a:t>....</a:t>
            </a:r>
          </a:p>
          <a:p>
            <a:pPr marL="171450" indent="-171450">
              <a:buFont typeface="Arial" panose="020B0604020202020204" pitchFamily="34" charset="0"/>
              <a:buChar char="•"/>
            </a:pPr>
            <a:r>
              <a:rPr lang="is-IS" sz="1000" dirty="0"/>
              <a:t>....</a:t>
            </a:r>
          </a:p>
          <a:p>
            <a:pPr marL="171450" indent="-171450">
              <a:buFont typeface="Arial" panose="020B0604020202020204" pitchFamily="34" charset="0"/>
              <a:buChar char="•"/>
            </a:pPr>
            <a:r>
              <a:rPr lang="is-IS" sz="1000" dirty="0"/>
              <a:t>....</a:t>
            </a:r>
          </a:p>
          <a:p>
            <a:pPr marL="171450" indent="-171450">
              <a:buFont typeface="Arial" panose="020B0604020202020204" pitchFamily="34" charset="0"/>
              <a:buChar char="•"/>
            </a:pPr>
            <a:endParaRPr lang="is-IS" sz="1000" dirty="0"/>
          </a:p>
        </p:txBody>
      </p:sp>
      <p:sp>
        <p:nvSpPr>
          <p:cNvPr id="66" name="TextBox 65"/>
          <p:cNvSpPr txBox="1"/>
          <p:nvPr/>
        </p:nvSpPr>
        <p:spPr>
          <a:xfrm>
            <a:off x="3267312" y="900107"/>
            <a:ext cx="3169106" cy="1189377"/>
          </a:xfrm>
          <a:prstGeom prst="rect">
            <a:avLst/>
          </a:prstGeom>
          <a:noFill/>
          <a:ln>
            <a:solidFill>
              <a:srgbClr val="548282"/>
            </a:solidFill>
          </a:ln>
        </p:spPr>
        <p:txBody>
          <a:bodyPr wrap="square" rtlCol="0">
            <a:spAutoFit/>
          </a:bodyPr>
          <a:lstStyle/>
          <a:p>
            <a:pPr>
              <a:spcBef>
                <a:spcPts val="600"/>
              </a:spcBef>
            </a:pPr>
            <a:r>
              <a:rPr lang="is-IS" sz="1000" b="1" dirty="0"/>
              <a:t>Age:  </a:t>
            </a:r>
            <a:r>
              <a:rPr lang="is-IS" sz="1000" dirty="0"/>
              <a:t>Some text</a:t>
            </a:r>
          </a:p>
          <a:p>
            <a:pPr>
              <a:spcBef>
                <a:spcPts val="600"/>
              </a:spcBef>
            </a:pPr>
            <a:r>
              <a:rPr lang="is-IS" sz="1000" b="1" dirty="0"/>
              <a:t>Job:  </a:t>
            </a:r>
            <a:r>
              <a:rPr lang="is-IS" sz="1000" dirty="0"/>
              <a:t>Some text</a:t>
            </a:r>
          </a:p>
          <a:p>
            <a:pPr>
              <a:spcBef>
                <a:spcPts val="600"/>
              </a:spcBef>
            </a:pPr>
            <a:r>
              <a:rPr lang="is-IS" sz="1000" b="1" dirty="0"/>
              <a:t>Work Experience:  </a:t>
            </a:r>
            <a:r>
              <a:rPr lang="is-IS" sz="1000" dirty="0"/>
              <a:t>Some text</a:t>
            </a:r>
          </a:p>
          <a:p>
            <a:pPr>
              <a:spcBef>
                <a:spcPts val="600"/>
              </a:spcBef>
            </a:pPr>
            <a:r>
              <a:rPr lang="is-IS" sz="1000" b="1" dirty="0"/>
              <a:t>Education:</a:t>
            </a:r>
            <a:r>
              <a:rPr lang="is-IS" sz="1000" dirty="0"/>
              <a:t>  Some text</a:t>
            </a:r>
          </a:p>
          <a:p>
            <a:pPr>
              <a:spcBef>
                <a:spcPts val="600"/>
              </a:spcBef>
            </a:pPr>
            <a:r>
              <a:rPr lang="is-IS" sz="1000" b="1" dirty="0"/>
              <a:t>Family situation: </a:t>
            </a:r>
            <a:r>
              <a:rPr lang="is-IS" sz="1000" dirty="0"/>
              <a:t>Some text</a:t>
            </a:r>
          </a:p>
        </p:txBody>
      </p:sp>
    </p:spTree>
    <p:extLst>
      <p:ext uri="{BB962C8B-B14F-4D97-AF65-F5344CB8AC3E}">
        <p14:creationId xmlns:p14="http://schemas.microsoft.com/office/powerpoint/2010/main" val="23539832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1753</TotalTime>
  <Words>405</Words>
  <Application>Microsoft Office PowerPoint</Application>
  <PresentationFormat>On-screen Show (4:3)</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Reykjavik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Marta Kristín Lárusdóttir</dc:creator>
  <cp:lastModifiedBy>Marta Kristín Lárusdóttir</cp:lastModifiedBy>
  <cp:revision>22</cp:revision>
  <dcterms:created xsi:type="dcterms:W3CDTF">2020-01-30T11:55:01Z</dcterms:created>
  <dcterms:modified xsi:type="dcterms:W3CDTF">2023-05-18T13:15:43Z</dcterms:modified>
</cp:coreProperties>
</file>